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5143500" type="screen16x9"/>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9EE7D7-CD32-4C52-BAAC-BEC469983B81}">
  <a:tblStyle styleId="{329EE7D7-CD32-4C52-BAAC-BEC469983B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7"/>
    <p:restoredTop sz="94694"/>
  </p:normalViewPr>
  <p:slideViewPr>
    <p:cSldViewPr snapToGrid="0">
      <p:cViewPr varScale="1">
        <p:scale>
          <a:sx n="161" d="100"/>
          <a:sy n="161" d="100"/>
        </p:scale>
        <p:origin x="60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BC7016C-9EE4-4F0D-8656-4642ED1C03EE}" type="datetimeFigureOut">
              <a:rPr lang="en-US" smtClean="0"/>
              <a:t>9/28/21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5418163-7CC0-4FEF-B068-F8D8F07AD559}" type="slidenum">
              <a:rPr lang="en-US" smtClean="0"/>
              <a:t>‹#›</a:t>
            </a:fld>
            <a:endParaRPr lang="en-US"/>
          </a:p>
        </p:txBody>
      </p:sp>
    </p:spTree>
    <p:extLst>
      <p:ext uri="{BB962C8B-B14F-4D97-AF65-F5344CB8AC3E}">
        <p14:creationId xmlns:p14="http://schemas.microsoft.com/office/powerpoint/2010/main" val="386467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468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Need template design</a:t>
            </a:r>
            <a:endParaRPr dirty="0"/>
          </a:p>
        </p:txBody>
      </p:sp>
    </p:spTree>
    <p:extLst>
      <p:ext uri="{BB962C8B-B14F-4D97-AF65-F5344CB8AC3E}">
        <p14:creationId xmlns:p14="http://schemas.microsoft.com/office/powerpoint/2010/main" val="128447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0d5e6df99_0_37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0d5e6df99_0_37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940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
        <p:cNvGrpSpPr/>
        <p:nvPr/>
      </p:nvGrpSpPr>
      <p:grpSpPr>
        <a:xfrm>
          <a:off x="0" y="0"/>
          <a:ext cx="0" cy="0"/>
          <a:chOff x="0" y="0"/>
          <a:chExt cx="0" cy="0"/>
        </a:xfrm>
      </p:grpSpPr>
      <p:sp>
        <p:nvSpPr>
          <p:cNvPr id="5" name="Google Shape;27;p6">
            <a:extLst>
              <a:ext uri="{FF2B5EF4-FFF2-40B4-BE49-F238E27FC236}">
                <a16:creationId xmlns:a16="http://schemas.microsoft.com/office/drawing/2014/main" id="{21D4506B-4512-1D43-BF32-699118BD855D}"/>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6" name="Picture 5">
            <a:extLst>
              <a:ext uri="{FF2B5EF4-FFF2-40B4-BE49-F238E27FC236}">
                <a16:creationId xmlns:a16="http://schemas.microsoft.com/office/drawing/2014/main" id="{50FF6396-26C2-9142-9264-BF52B51FF37F}"/>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6" name="Google Shape;56;p13"/>
          <p:cNvSpPr txBox="1"/>
          <p:nvPr/>
        </p:nvSpPr>
        <p:spPr>
          <a:xfrm>
            <a:off x="1406650" y="2282300"/>
            <a:ext cx="5997300" cy="69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p>
        </p:txBody>
      </p:sp>
      <p:sp>
        <p:nvSpPr>
          <p:cNvPr id="57" name="Google Shape;57;p13"/>
          <p:cNvSpPr txBox="1"/>
          <p:nvPr/>
        </p:nvSpPr>
        <p:spPr>
          <a:xfrm>
            <a:off x="2183421" y="2742839"/>
            <a:ext cx="5081100" cy="17735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BE1E2D"/>
                </a:solidFill>
                <a:latin typeface="Impact"/>
                <a:ea typeface="Impact"/>
                <a:cs typeface="Impact"/>
                <a:sym typeface="Impact"/>
              </a:rPr>
              <a:t>The Simplest way to Prevent Lightning Strikes!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73" name="Google Shape;73;p14"/>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How can you stop lightning damage?</a:t>
            </a:r>
            <a:endParaRPr sz="2400" b="1" dirty="0">
              <a:solidFill>
                <a:srgbClr val="FFFFFF"/>
              </a:solidFill>
              <a:latin typeface="Calibri"/>
              <a:ea typeface="Calibri"/>
              <a:cs typeface="Calibri"/>
              <a:sym typeface="Calibri"/>
            </a:endParaRPr>
          </a:p>
        </p:txBody>
      </p:sp>
      <p:sp>
        <p:nvSpPr>
          <p:cNvPr id="4" name="TextBox 3">
            <a:extLst>
              <a:ext uri="{FF2B5EF4-FFF2-40B4-BE49-F238E27FC236}">
                <a16:creationId xmlns:a16="http://schemas.microsoft.com/office/drawing/2014/main" id="{BC3D81F9-BCB6-8D43-9B2E-207E914B544A}"/>
              </a:ext>
            </a:extLst>
          </p:cNvPr>
          <p:cNvSpPr txBox="1"/>
          <p:nvPr/>
        </p:nvSpPr>
        <p:spPr>
          <a:xfrm>
            <a:off x="1816443" y="1210962"/>
            <a:ext cx="184731" cy="307777"/>
          </a:xfrm>
          <a:prstGeom prst="rect">
            <a:avLst/>
          </a:prstGeom>
          <a:noFill/>
        </p:spPr>
        <p:txBody>
          <a:bodyPr wrap="none" rtlCol="0">
            <a:spAutoFit/>
          </a:bodyPr>
          <a:lstStyle/>
          <a:p>
            <a:endParaRPr lang="en-US"/>
          </a:p>
        </p:txBody>
      </p:sp>
      <p:sp>
        <p:nvSpPr>
          <p:cNvPr id="2" name="Rectangle 1">
            <a:extLst>
              <a:ext uri="{FF2B5EF4-FFF2-40B4-BE49-F238E27FC236}">
                <a16:creationId xmlns:a16="http://schemas.microsoft.com/office/drawing/2014/main" id="{C343C0D6-000D-2D41-B4E9-D3161458BD3A}"/>
              </a:ext>
            </a:extLst>
          </p:cNvPr>
          <p:cNvSpPr/>
          <p:nvPr/>
        </p:nvSpPr>
        <p:spPr>
          <a:xfrm>
            <a:off x="5725369" y="1118359"/>
            <a:ext cx="3204376" cy="3007233"/>
          </a:xfrm>
          <a:prstGeom prst="rect">
            <a:avLst/>
          </a:prstGeom>
        </p:spPr>
        <p:txBody>
          <a:bodyPr wrap="square">
            <a:spAutoFit/>
          </a:bodyPr>
          <a:lstStyle/>
          <a:p>
            <a:pPr>
              <a:lnSpc>
                <a:spcPct val="150000"/>
              </a:lnSpc>
            </a:pPr>
            <a:r>
              <a:rPr lang="en-IN" sz="1600" dirty="0">
                <a:latin typeface="+mn-lt"/>
                <a:ea typeface="Calibri" panose="020F0502020204030204" pitchFamily="34" charset="0"/>
                <a:cs typeface="Times New Roman" panose="02020603050405020304" pitchFamily="18" charset="0"/>
              </a:rPr>
              <a:t>The fact is, you can’t stop lightning, but you can redirect it.  </a:t>
            </a:r>
          </a:p>
          <a:p>
            <a:pPr>
              <a:lnSpc>
                <a:spcPct val="150000"/>
              </a:lnSpc>
            </a:pPr>
            <a:endParaRPr lang="en-IN" sz="1600" dirty="0">
              <a:latin typeface="+mn-lt"/>
              <a:ea typeface="Calibri" panose="020F0502020204030204" pitchFamily="34" charset="0"/>
              <a:cs typeface="Times New Roman" panose="02020603050405020304" pitchFamily="18" charset="0"/>
            </a:endParaRPr>
          </a:p>
          <a:p>
            <a:pPr>
              <a:lnSpc>
                <a:spcPct val="150000"/>
              </a:lnSpc>
            </a:pPr>
            <a:r>
              <a:rPr lang="en-IN" sz="1600" dirty="0">
                <a:latin typeface="+mn-lt"/>
                <a:ea typeface="Calibri" panose="020F0502020204030204" pitchFamily="34" charset="0"/>
                <a:cs typeface="Times New Roman" panose="02020603050405020304" pitchFamily="18" charset="0"/>
              </a:rPr>
              <a:t>This presentation will review the different types of lightning damage, how to identify them,  and how to protect your facility, personnel and other assets.</a:t>
            </a:r>
            <a:r>
              <a:rPr lang="en-US" sz="1600" dirty="0">
                <a:latin typeface="+mn-lt"/>
              </a:rPr>
              <a:t> </a:t>
            </a:r>
          </a:p>
        </p:txBody>
      </p:sp>
      <p:pic>
        <p:nvPicPr>
          <p:cNvPr id="1026" name="Picture 2" descr="Fracking tanker launched into the air after being struck by lightning |  Daily Mail Online">
            <a:extLst>
              <a:ext uri="{FF2B5EF4-FFF2-40B4-BE49-F238E27FC236}">
                <a16:creationId xmlns:a16="http://schemas.microsoft.com/office/drawing/2014/main" id="{8E83C69E-3313-0F48-BD93-7734192DB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7" y="1210962"/>
            <a:ext cx="5270528" cy="31229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B8F85534-9807-E34C-8BAD-3C58F4AE7B89}"/>
              </a:ext>
            </a:extLst>
          </p:cNvPr>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4 Basic Types of Lightning Damage</a:t>
            </a:r>
            <a:endParaRPr sz="2400" b="1" dirty="0">
              <a:solidFill>
                <a:srgbClr val="FFFFFF"/>
              </a:solidFill>
              <a:latin typeface="Calibri"/>
              <a:ea typeface="Calibri"/>
              <a:cs typeface="Calibri"/>
              <a:sym typeface="Calibri"/>
            </a:endParaRPr>
          </a:p>
        </p:txBody>
      </p:sp>
      <p:pic>
        <p:nvPicPr>
          <p:cNvPr id="5" name="Picture 4" descr="A picture containing outdoor, nature, highland&#10;&#10;Description automatically generated">
            <a:extLst>
              <a:ext uri="{FF2B5EF4-FFF2-40B4-BE49-F238E27FC236}">
                <a16:creationId xmlns:a16="http://schemas.microsoft.com/office/drawing/2014/main" id="{36AEBDE5-5D01-3548-8C56-B7FA6F5FBB3A}"/>
              </a:ext>
            </a:extLst>
          </p:cNvPr>
          <p:cNvPicPr>
            <a:picLocks noChangeAspect="1"/>
          </p:cNvPicPr>
          <p:nvPr/>
        </p:nvPicPr>
        <p:blipFill rotWithShape="1">
          <a:blip r:embed="rId2"/>
          <a:srcRect t="10064" b="14181"/>
          <a:stretch/>
        </p:blipFill>
        <p:spPr>
          <a:xfrm>
            <a:off x="1" y="914399"/>
            <a:ext cx="9028496" cy="373460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FE66F110-08FA-584A-A2CB-CBEFCED99A9F}"/>
              </a:ext>
            </a:extLst>
          </p:cNvPr>
          <p:cNvSpPr/>
          <p:nvPr/>
        </p:nvSpPr>
        <p:spPr>
          <a:xfrm>
            <a:off x="0" y="1104222"/>
            <a:ext cx="9144000" cy="2151038"/>
          </a:xfrm>
          <a:prstGeom prst="rect">
            <a:avLst/>
          </a:prstGeom>
        </p:spPr>
        <p:txBody>
          <a:bodyPr wrap="square">
            <a:spAutoFit/>
          </a:bodyPr>
          <a:lstStyle/>
          <a:p>
            <a:pPr algn="ctr">
              <a:lnSpc>
                <a:spcPct val="115000"/>
              </a:lnSpc>
              <a:spcAft>
                <a:spcPts val="1000"/>
              </a:spcAft>
            </a:pPr>
            <a:r>
              <a:rPr lang="en-IN"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Physical Damage</a:t>
            </a:r>
          </a:p>
          <a:p>
            <a:pPr algn="ctr">
              <a:lnSpc>
                <a:spcPct val="115000"/>
              </a:lnSpc>
              <a:spcAft>
                <a:spcPts val="1000"/>
              </a:spcAft>
            </a:pPr>
            <a:r>
              <a:rPr lang="en-IN"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Secondary Effect Damage </a:t>
            </a:r>
          </a:p>
          <a:p>
            <a:pPr algn="ctr">
              <a:lnSpc>
                <a:spcPct val="115000"/>
              </a:lnSpc>
              <a:spcAft>
                <a:spcPts val="1000"/>
              </a:spcAft>
            </a:pPr>
            <a:r>
              <a:rPr lang="en-IN"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Electromagnetic Effect Damage</a:t>
            </a:r>
          </a:p>
          <a:p>
            <a:pPr algn="ctr">
              <a:lnSpc>
                <a:spcPct val="115000"/>
              </a:lnSpc>
              <a:spcAft>
                <a:spcPts val="1000"/>
              </a:spcAft>
            </a:pPr>
            <a:r>
              <a:rPr lang="en-IN"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Damage by Ground Reference Potential</a:t>
            </a:r>
            <a:endPar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5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B8F85534-9807-E34C-8BAD-3C58F4AE7B89}"/>
              </a:ext>
            </a:extLst>
          </p:cNvPr>
          <p:cNvSpPr txBox="1"/>
          <p:nvPr/>
        </p:nvSpPr>
        <p:spPr>
          <a:xfrm>
            <a:off x="0" y="118646"/>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1. Physical Damage</a:t>
            </a:r>
            <a:endParaRPr sz="2400" b="1" dirty="0">
              <a:solidFill>
                <a:srgbClr val="FFFFFF"/>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FE66F110-08FA-584A-A2CB-CBEFCED99A9F}"/>
              </a:ext>
            </a:extLst>
          </p:cNvPr>
          <p:cNvSpPr/>
          <p:nvPr/>
        </p:nvSpPr>
        <p:spPr>
          <a:xfrm>
            <a:off x="5856133" y="1060281"/>
            <a:ext cx="3065230" cy="3284041"/>
          </a:xfrm>
          <a:prstGeom prst="rect">
            <a:avLst/>
          </a:prstGeom>
        </p:spPr>
        <p:txBody>
          <a:bodyPr wrap="square">
            <a:spAutoFit/>
          </a:bodyPr>
          <a:lstStyle/>
          <a:p>
            <a:pPr>
              <a:lnSpc>
                <a:spcPct val="150000"/>
              </a:lnSpc>
            </a:pPr>
            <a:r>
              <a:rPr lang="en-IN" dirty="0"/>
              <a:t>According to the National Weather Service a typical lightning flash is about 300 million Volts, 30,000 Amps and can heat the air up to 50,000 degrees Fahrenheit. </a:t>
            </a:r>
          </a:p>
          <a:p>
            <a:pPr>
              <a:lnSpc>
                <a:spcPct val="150000"/>
              </a:lnSpc>
            </a:pPr>
            <a:endParaRPr lang="en-IN" dirty="0"/>
          </a:p>
          <a:p>
            <a:pPr>
              <a:lnSpc>
                <a:spcPct val="150000"/>
              </a:lnSpc>
            </a:pPr>
            <a:r>
              <a:rPr lang="en-IN" dirty="0"/>
              <a:t>This combination of power and heat can cause serious damage to the human body and nearby buildings and equipment.</a:t>
            </a:r>
            <a:endParaRPr lang="en-US" dirty="0"/>
          </a:p>
        </p:txBody>
      </p:sp>
      <p:pic>
        <p:nvPicPr>
          <p:cNvPr id="4098" name="Picture 2" descr="lightning damage Archives - In Compliance Magazine">
            <a:extLst>
              <a:ext uri="{FF2B5EF4-FFF2-40B4-BE49-F238E27FC236}">
                <a16:creationId xmlns:a16="http://schemas.microsoft.com/office/drawing/2014/main" id="{D5682DD6-FC5A-E343-9CCB-9A9340885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281"/>
            <a:ext cx="5347252" cy="35648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4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3ACA239A-2638-4A44-93FA-08E6CCBA6DF4}"/>
              </a:ext>
            </a:extLst>
          </p:cNvPr>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2. Secondary Effect Damage</a:t>
            </a:r>
            <a:endParaRPr sz="2400" b="1" dirty="0">
              <a:solidFill>
                <a:srgbClr val="FFFFFF"/>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4ED06CA9-DBAF-8B41-AF58-50C4CC030EAA}"/>
              </a:ext>
            </a:extLst>
          </p:cNvPr>
          <p:cNvSpPr/>
          <p:nvPr/>
        </p:nvSpPr>
        <p:spPr>
          <a:xfrm>
            <a:off x="1" y="1214071"/>
            <a:ext cx="9430246" cy="2440476"/>
          </a:xfrm>
          <a:prstGeom prst="rect">
            <a:avLst/>
          </a:prstGeom>
        </p:spPr>
        <p:txBody>
          <a:bodyPr wrap="square">
            <a:spAutoFit/>
          </a:bodyPr>
          <a:lstStyle/>
          <a:p>
            <a:pPr>
              <a:lnSpc>
                <a:spcPct val="150000"/>
              </a:lnSpc>
              <a:spcAft>
                <a:spcPts val="1000"/>
              </a:spcAft>
            </a:pPr>
            <a:r>
              <a:rPr lang="en-IN" sz="1600" dirty="0">
                <a:latin typeface="Calibri" panose="020F0502020204030204" pitchFamily="34" charset="0"/>
                <a:ea typeface="Calibri" panose="020F0502020204030204" pitchFamily="34" charset="0"/>
                <a:cs typeface="Times New Roman" panose="02020603050405020304" pitchFamily="18" charset="0"/>
              </a:rPr>
              <a:t>Indirect effects can also be damaging. For example, if lightning strikes a building transient over voltages maybe caused through resistive, inductive and capacitive coupling. </a:t>
            </a:r>
          </a:p>
          <a:p>
            <a:pPr>
              <a:lnSpc>
                <a:spcPct val="115000"/>
              </a:lnSpc>
              <a:spcAft>
                <a:spcPts val="1000"/>
              </a:spcAft>
            </a:pPr>
            <a:r>
              <a:rPr lang="en-IN" sz="1600" b="1" dirty="0">
                <a:latin typeface="Calibri" panose="020F0502020204030204" pitchFamily="34" charset="0"/>
                <a:ea typeface="Calibri" panose="020F0502020204030204" pitchFamily="34" charset="0"/>
                <a:cs typeface="Times New Roman" panose="02020603050405020304" pitchFamily="18" charset="0"/>
              </a:rPr>
              <a:t>If it takes place: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Calibri" panose="020F0502020204030204" pitchFamily="34" charset="0"/>
              <a:buChar char="-"/>
            </a:pPr>
            <a:r>
              <a:rPr lang="en-IN" sz="1600" dirty="0">
                <a:latin typeface="Calibri" panose="020F0502020204030204" pitchFamily="34" charset="0"/>
                <a:ea typeface="Calibri" panose="020F0502020204030204" pitchFamily="34" charset="0"/>
                <a:cs typeface="Times New Roman" panose="02020603050405020304" pitchFamily="18" charset="0"/>
              </a:rPr>
              <a:t>Within a flammable material, it can cause a fire or explosion.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Calibri" panose="020F0502020204030204" pitchFamily="34" charset="0"/>
              <a:buChar char="-"/>
            </a:pPr>
            <a:r>
              <a:rPr lang="en-IN" sz="1600" dirty="0">
                <a:latin typeface="Calibri" panose="020F0502020204030204" pitchFamily="34" charset="0"/>
                <a:ea typeface="Calibri" panose="020F0502020204030204" pitchFamily="34" charset="0"/>
                <a:cs typeface="Times New Roman" panose="02020603050405020304" pitchFamily="18" charset="0"/>
              </a:rPr>
              <a:t>Within a bearing, such as in a pump in a treatment plant, it can scar the bearing and cause premature wear.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Calibri" panose="020F0502020204030204" pitchFamily="34" charset="0"/>
              <a:buChar char="-"/>
            </a:pPr>
            <a:r>
              <a:rPr lang="en-IN" sz="1600" dirty="0">
                <a:latin typeface="Calibri" panose="020F0502020204030204" pitchFamily="34" charset="0"/>
                <a:ea typeface="Calibri" panose="020F0502020204030204" pitchFamily="34" charset="0"/>
                <a:cs typeface="Times New Roman" panose="02020603050405020304" pitchFamily="18" charset="0"/>
              </a:rPr>
              <a:t>On a circuit board, it can damage the circuit board and its components.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849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3ACA239A-2638-4A44-93FA-08E6CCBA6DF4}"/>
              </a:ext>
            </a:extLst>
          </p:cNvPr>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3. Damage by Electromagnetic Effect</a:t>
            </a:r>
            <a:endParaRPr sz="2400" b="1" dirty="0">
              <a:solidFill>
                <a:srgbClr val="FFFFFF"/>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847E852-4371-B04D-883C-12A9967A4E74}"/>
              </a:ext>
            </a:extLst>
          </p:cNvPr>
          <p:cNvSpPr/>
          <p:nvPr/>
        </p:nvSpPr>
        <p:spPr>
          <a:xfrm>
            <a:off x="5104737" y="1191995"/>
            <a:ext cx="4039264" cy="3163751"/>
          </a:xfrm>
          <a:prstGeom prst="rect">
            <a:avLst/>
          </a:prstGeom>
        </p:spPr>
        <p:txBody>
          <a:bodyPr wrap="square">
            <a:spAutoFit/>
          </a:bodyPr>
          <a:lstStyle/>
          <a:p>
            <a:pPr>
              <a:lnSpc>
                <a:spcPct val="115000"/>
              </a:lnSpc>
              <a:spcAft>
                <a:spcPts val="1000"/>
              </a:spcAft>
            </a:pPr>
            <a:r>
              <a:rPr lang="en-IN" sz="1600" dirty="0">
                <a:latin typeface="Calibri" panose="020F0502020204030204" pitchFamily="34" charset="0"/>
                <a:ea typeface="Calibri" panose="020F0502020204030204" pitchFamily="34" charset="0"/>
                <a:cs typeface="Times New Roman" panose="02020603050405020304" pitchFamily="18" charset="0"/>
              </a:rPr>
              <a:t>The lightning discharge current, whether by direct strike or carried by a lightning down conductor, generates a field whose electrical and magnetic components reach considerable voltage. </a:t>
            </a:r>
          </a:p>
          <a:p>
            <a:pPr>
              <a:lnSpc>
                <a:spcPct val="115000"/>
              </a:lnSpc>
              <a:spcAft>
                <a:spcPts val="1000"/>
              </a:spcAft>
            </a:pPr>
            <a:r>
              <a:rPr lang="en-IN" sz="1600" dirty="0">
                <a:latin typeface="Calibri" panose="020F0502020204030204" pitchFamily="34" charset="0"/>
                <a:ea typeface="Calibri" panose="020F0502020204030204" pitchFamily="34" charset="0"/>
                <a:cs typeface="Times New Roman" panose="02020603050405020304" pitchFamily="18" charset="0"/>
              </a:rPr>
              <a:t>This electromagnetic field can induce electrical currents in nearby conductors, including wires and electrical equipment. </a:t>
            </a:r>
          </a:p>
          <a:p>
            <a:pPr>
              <a:lnSpc>
                <a:spcPct val="115000"/>
              </a:lnSpc>
              <a:spcAft>
                <a:spcPts val="1000"/>
              </a:spcAft>
            </a:pPr>
            <a:r>
              <a:rPr lang="en-IN" sz="1600" dirty="0">
                <a:latin typeface="Calibri" panose="020F0502020204030204" pitchFamily="34" charset="0"/>
                <a:ea typeface="Calibri" panose="020F0502020204030204" pitchFamily="34" charset="0"/>
                <a:cs typeface="Times New Roman" panose="02020603050405020304" pitchFamily="18" charset="0"/>
              </a:rPr>
              <a:t>The current induced by electromagnetic effect can easily be sufficient to cause damage.</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A0274016-931A-6E46-8FE4-ADF776456B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4" r="17653"/>
          <a:stretch/>
        </p:blipFill>
        <p:spPr bwMode="auto">
          <a:xfrm>
            <a:off x="0" y="1191995"/>
            <a:ext cx="4937290" cy="331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95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3ACA239A-2638-4A44-93FA-08E6CCBA6DF4}"/>
              </a:ext>
            </a:extLst>
          </p:cNvPr>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4. Damage by Ground Reference Potential</a:t>
            </a:r>
            <a:endParaRPr sz="2400" b="1" dirty="0">
              <a:solidFill>
                <a:srgbClr val="FFFFFF"/>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847E852-4371-B04D-883C-12A9967A4E74}"/>
              </a:ext>
            </a:extLst>
          </p:cNvPr>
          <p:cNvSpPr/>
          <p:nvPr/>
        </p:nvSpPr>
        <p:spPr>
          <a:xfrm>
            <a:off x="4222143" y="1191995"/>
            <a:ext cx="4921858" cy="2677656"/>
          </a:xfrm>
          <a:prstGeom prst="rect">
            <a:avLst/>
          </a:prstGeom>
        </p:spPr>
        <p:txBody>
          <a:bodyPr wrap="square">
            <a:spAutoFit/>
          </a:bodyPr>
          <a:lstStyle/>
          <a:p>
            <a:r>
              <a:rPr lang="en-IN" dirty="0"/>
              <a:t>The lightning current that falls on a lightning conductor causes an increase in the earth potential of an installation, which will cause an overvoltage between the earthing system and the internal lines within the installation. </a:t>
            </a:r>
          </a:p>
          <a:p>
            <a:endParaRPr lang="en-IN" dirty="0"/>
          </a:p>
          <a:p>
            <a:r>
              <a:rPr lang="en-IN" dirty="0"/>
              <a:t>This overvoltage spreads to neighbouring installations via the distribution network. </a:t>
            </a:r>
          </a:p>
          <a:p>
            <a:endParaRPr lang="en-IN" dirty="0"/>
          </a:p>
          <a:p>
            <a:r>
              <a:rPr lang="en-IN" dirty="0"/>
              <a:t>When a lightning strike hits the ground or an item near the building (prominence, tree, post, etc.) directly, there is a similar increase in the earth potential causing over voltages in installations near the strike, via their earthing electrodes. </a:t>
            </a:r>
            <a:endParaRPr lang="en-US" dirty="0"/>
          </a:p>
        </p:txBody>
      </p:sp>
      <p:pic>
        <p:nvPicPr>
          <p:cNvPr id="7170" name="Picture 2" descr="Effect of lightning strike | Lightning Protection System">
            <a:extLst>
              <a:ext uri="{FF2B5EF4-FFF2-40B4-BE49-F238E27FC236}">
                <a16:creationId xmlns:a16="http://schemas.microsoft.com/office/drawing/2014/main" id="{5F791B73-3B5F-4E4D-85A0-07DE9EE60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 y="1261662"/>
            <a:ext cx="37592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95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4">
            <a:extLst>
              <a:ext uri="{FF2B5EF4-FFF2-40B4-BE49-F238E27FC236}">
                <a16:creationId xmlns:a16="http://schemas.microsoft.com/office/drawing/2014/main" id="{3ACA239A-2638-4A44-93FA-08E6CCBA6DF4}"/>
              </a:ext>
            </a:extLst>
          </p:cNvPr>
          <p:cNvSpPr txBox="1"/>
          <p:nvPr/>
        </p:nvSpPr>
        <p:spPr>
          <a:xfrm>
            <a:off x="0" y="110695"/>
            <a:ext cx="91440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a:ea typeface="Calibri"/>
                <a:cs typeface="Calibri"/>
                <a:sym typeface="Calibri"/>
              </a:rPr>
              <a:t>What can be done to Prevent Lightning Strikes</a:t>
            </a:r>
            <a:endParaRPr sz="2400" b="1" dirty="0">
              <a:solidFill>
                <a:srgbClr val="FFFFFF"/>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6847E852-4371-B04D-883C-12A9967A4E74}"/>
              </a:ext>
            </a:extLst>
          </p:cNvPr>
          <p:cNvSpPr/>
          <p:nvPr/>
        </p:nvSpPr>
        <p:spPr>
          <a:xfrm>
            <a:off x="2592125" y="961821"/>
            <a:ext cx="6528021" cy="3108543"/>
          </a:xfrm>
          <a:prstGeom prst="rect">
            <a:avLst/>
          </a:prstGeom>
        </p:spPr>
        <p:txBody>
          <a:bodyPr wrap="square">
            <a:spAutoFit/>
          </a:bodyPr>
          <a:lstStyle/>
          <a:p>
            <a:r>
              <a:rPr lang="en-IN" dirty="0"/>
              <a:t>One of the simplest methods to prevent lightning damage is to install a lightning protection system.</a:t>
            </a:r>
          </a:p>
          <a:p>
            <a:endParaRPr lang="en-US" dirty="0"/>
          </a:p>
          <a:p>
            <a:r>
              <a:rPr lang="en-IN" dirty="0"/>
              <a:t>Lightning Eliminators is a one stop shop for lightning safety products. We have 3 individual product lines that can be integrated together for a comprehensive lightning protection system.</a:t>
            </a:r>
          </a:p>
          <a:p>
            <a:endParaRPr lang="en-US" dirty="0"/>
          </a:p>
          <a:p>
            <a:r>
              <a:rPr lang="en-IN" dirty="0"/>
              <a:t>These product lines include Lightning Prevention Products like our Dissipation Array Systems (DAS), Spine Ball Ionizers (SBI), Spine Ball Terminals (SBT), and Streamer Delaying Air Terminals (SDAT), Grounding and Surge solutions. </a:t>
            </a:r>
          </a:p>
          <a:p>
            <a:endParaRPr lang="en-US" dirty="0"/>
          </a:p>
          <a:p>
            <a:r>
              <a:rPr lang="en-IN" dirty="0"/>
              <a:t>Lightning will strike whatever it desires, buildings, trees, mountains, cars, etc. so it’s important to be aware of both direct and indirect lightning strikes and the damages that they can create.</a:t>
            </a:r>
            <a:endParaRPr lang="en-US" dirty="0"/>
          </a:p>
        </p:txBody>
      </p:sp>
      <p:pic>
        <p:nvPicPr>
          <p:cNvPr id="8198" name="Picture 6" descr="Climate change &amp;#39;will make lightning strike more&amp;#39; - BBC News">
            <a:extLst>
              <a:ext uri="{FF2B5EF4-FFF2-40B4-BE49-F238E27FC236}">
                <a16:creationId xmlns:a16="http://schemas.microsoft.com/office/drawing/2014/main" id="{B5CF11DC-ECB6-5D46-B460-5DBB8B181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399"/>
            <a:ext cx="2330851" cy="383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63402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524</Words>
  <Application>Microsoft Macintosh PowerPoint</Application>
  <PresentationFormat>On-screen Show (16:9)</PresentationFormat>
  <Paragraphs>39</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Impact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Napier</dc:creator>
  <cp:lastModifiedBy>Greg Gotcher</cp:lastModifiedBy>
  <cp:revision>23</cp:revision>
  <cp:lastPrinted>2018-09-20T22:35:31Z</cp:lastPrinted>
  <dcterms:modified xsi:type="dcterms:W3CDTF">2021-09-28T17:50:11Z</dcterms:modified>
</cp:coreProperties>
</file>